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Nunito"/>
      <p:regular r:id="rId40"/>
      <p:bold r:id="rId41"/>
      <p:italic r:id="rId42"/>
      <p:boldItalic r:id="rId43"/>
    </p:embeddedFont>
    <p:embeddedFont>
      <p:font typeface="PT Sans Narrow"/>
      <p:regular r:id="rId44"/>
      <p:bold r:id="rId45"/>
    </p:embeddedFont>
    <p:embeddedFont>
      <p:font typeface="Lora"/>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42" Type="http://schemas.openxmlformats.org/officeDocument/2006/relationships/font" Target="fonts/Nunito-italic.fntdata"/><Relationship Id="rId41" Type="http://schemas.openxmlformats.org/officeDocument/2006/relationships/font" Target="fonts/Nunito-bold.fntdata"/><Relationship Id="rId44" Type="http://schemas.openxmlformats.org/officeDocument/2006/relationships/font" Target="fonts/PTSansNarrow-regular.fntdata"/><Relationship Id="rId43" Type="http://schemas.openxmlformats.org/officeDocument/2006/relationships/font" Target="fonts/Nunito-boldItalic.fntdata"/><Relationship Id="rId46" Type="http://schemas.openxmlformats.org/officeDocument/2006/relationships/font" Target="fonts/Lora-regular.fntdata"/><Relationship Id="rId45" Type="http://schemas.openxmlformats.org/officeDocument/2006/relationships/font" Target="fonts/PTSans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ora-italic.fntdata"/><Relationship Id="rId47" Type="http://schemas.openxmlformats.org/officeDocument/2006/relationships/font" Target="fonts/Lora-bold.fntdata"/><Relationship Id="rId49" Type="http://schemas.openxmlformats.org/officeDocument/2006/relationships/font" Target="fonts/Lor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ea0ba2aa0_0_58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Google Shape;181;g3ea0ba2aa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ea0ba2aa0_0_5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Google Shape;187;g3ea0ba2aa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ea0ba2aa0_0_5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Google Shape;193;g3ea0ba2aa0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ea0ba2aa0_0_55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Google Shape;199;g3ea0ba2aa0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ea0ba2aa0_0_60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Google Shape;205;g3ea0ba2aa0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ea0ba2aa0_0_60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Google Shape;211;g3ea0ba2aa0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ea0ba2aa0_0_6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Google Shape;217;g3ea0ba2aa0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ea0ba2aa0_0_6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Google Shape;223;g3ea0ba2aa0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ea0ba2aa0_0_62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Google Shape;229;g3ea0ba2aa0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ea0ba2aa0_0_6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Google Shape;235;g3ea0ba2aa0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ea0ba2aa0_0_8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Google Shape;131;g3ea0ba2aa0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3ea11c769b_0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Google Shape;241;g3ea11c769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ea11c769b_0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Google Shape;246;g3ea11c769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ea11c769b_0_1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Google Shape;251;g3ea11c769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ea11c769b_0_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Google Shape;256;g3ea11c769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ea11c769b_0_2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Google Shape;261;g3ea11c769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ea11c769b_0_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Google Shape;266;g3ea11c769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ea11c769b_0_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Google Shape;271;g3ea11c769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ea11c769b_0_4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Google Shape;276;g3ea11c769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ea11c769b_0_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Google Shape;281;g3ea11c769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ea11c769b_0_5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Google Shape;286;g3ea11c769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ea0ba2aa0_0_84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Google Shape;138;g3ea0ba2aa0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ea11c769b_0_6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Google Shape;291;g3ea11c769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ea11c769b_0_6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Google Shape;296;g3ea11c769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ea11c769b_0_7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Google Shape;301;g3ea11c769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ea11c769b_0_7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Google Shape;306;g3ea11c769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ea305de19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Google Shape;311;g3ea305de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ea0ba2aa0_0_5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Google Shape;144;g3ea0ba2aa0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ea0ba2aa0_0_52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Google Shape;150;g3ea0ba2aa0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ea0ba2aa0_0_5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Google Shape;156;g3ea0ba2aa0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ea0ba2aa0_0_56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Google Shape;161;g3ea0ba2aa0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ea0ba2aa0_0_57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Google Shape;169;g3ea0ba2aa0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ea0ba2aa0_0_57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Google Shape;175;g3ea0ba2aa0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jetbrains.com/pycharm/" TargetMode="External"/><Relationship Id="rId4" Type="http://schemas.openxmlformats.org/officeDocument/2006/relationships/hyperlink" Target="https://github.com/spyder-ide/spyder" TargetMode="External"/><Relationship Id="rId5" Type="http://schemas.openxmlformats.org/officeDocument/2006/relationships/hyperlink" Target="http://thonny.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671758"/>
            <a:ext cx="5361300" cy="1448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9600">
                <a:solidFill>
                  <a:schemeClr val="accent1"/>
                </a:solidFill>
                <a:latin typeface="PT Sans Narrow"/>
                <a:ea typeface="PT Sans Narrow"/>
                <a:cs typeface="PT Sans Narrow"/>
                <a:sym typeface="PT Sans Narrow"/>
              </a:rPr>
              <a:t>PYTHON</a:t>
            </a:r>
            <a:endParaRPr b="1" sz="9600">
              <a:solidFill>
                <a:schemeClr val="accent1"/>
              </a:solidFill>
              <a:latin typeface="PT Sans Narrow"/>
              <a:ea typeface="PT Sans Narrow"/>
              <a:cs typeface="PT Sans Narrow"/>
              <a:sym typeface="PT Sans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817200" y="446300"/>
            <a:ext cx="7329600" cy="4464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0"/>
              </a:spcAft>
              <a:buNone/>
            </a:pPr>
            <a:r>
              <a:rPr b="1" lang="en" sz="1400">
                <a:solidFill>
                  <a:srgbClr val="343434"/>
                </a:solidFill>
                <a:highlight>
                  <a:srgbClr val="FFFFFF"/>
                </a:highlight>
                <a:latin typeface="PT Sans Narrow"/>
                <a:ea typeface="PT Sans Narrow"/>
                <a:cs typeface="PT Sans Narrow"/>
                <a:sym typeface="PT Sans Narrow"/>
              </a:rPr>
              <a:t>Step 4)</a:t>
            </a:r>
            <a:r>
              <a:rPr lang="en" sz="1400">
                <a:solidFill>
                  <a:srgbClr val="343434"/>
                </a:solidFill>
                <a:highlight>
                  <a:srgbClr val="FFFFFF"/>
                </a:highlight>
                <a:latin typeface="PT Sans Narrow"/>
                <a:ea typeface="PT Sans Narrow"/>
                <a:cs typeface="PT Sans Narrow"/>
                <a:sym typeface="PT Sans Narrow"/>
              </a:rPr>
              <a:t> When it finishes, you can see a screen that says the Setup was successful. Now click on "Close".</a:t>
            </a:r>
            <a:endParaRPr sz="1400">
              <a:latin typeface="PT Sans Narrow"/>
              <a:ea typeface="PT Sans Narrow"/>
              <a:cs typeface="PT Sans Narrow"/>
              <a:sym typeface="PT Sans Narrow"/>
            </a:endParaRPr>
          </a:p>
        </p:txBody>
      </p:sp>
      <p:pic>
        <p:nvPicPr>
          <p:cNvPr id="184" name="Google Shape;184;p22"/>
          <p:cNvPicPr preferRelativeResize="0"/>
          <p:nvPr/>
        </p:nvPicPr>
        <p:blipFill>
          <a:blip r:embed="rId3">
            <a:alphaModFix/>
          </a:blip>
          <a:stretch>
            <a:fillRect/>
          </a:stretch>
        </p:blipFill>
        <p:spPr>
          <a:xfrm>
            <a:off x="1314438" y="988900"/>
            <a:ext cx="6515126" cy="366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886800" y="501300"/>
            <a:ext cx="7370400" cy="6318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0"/>
              </a:spcAft>
              <a:buNone/>
            </a:pPr>
            <a:r>
              <a:rPr b="1" lang="en" sz="1400">
                <a:solidFill>
                  <a:srgbClr val="343434"/>
                </a:solidFill>
                <a:highlight>
                  <a:srgbClr val="FFFFFF"/>
                </a:highlight>
                <a:latin typeface="PT Sans Narrow"/>
                <a:ea typeface="PT Sans Narrow"/>
                <a:cs typeface="PT Sans Narrow"/>
                <a:sym typeface="PT Sans Narrow"/>
              </a:rPr>
              <a:t>Step 5)</a:t>
            </a:r>
            <a:r>
              <a:rPr lang="en" sz="1400">
                <a:solidFill>
                  <a:srgbClr val="343434"/>
                </a:solidFill>
                <a:highlight>
                  <a:srgbClr val="FFFFFF"/>
                </a:highlight>
                <a:latin typeface="PT Sans Narrow"/>
                <a:ea typeface="PT Sans Narrow"/>
                <a:cs typeface="PT Sans Narrow"/>
                <a:sym typeface="PT Sans Narrow"/>
              </a:rPr>
              <a:t> To download PyCharm visit the website </a:t>
            </a:r>
            <a:r>
              <a:rPr lang="en" sz="1400">
                <a:solidFill>
                  <a:srgbClr val="3676AB"/>
                </a:solidFill>
                <a:highlight>
                  <a:srgbClr val="FFFFFF"/>
                </a:highlight>
                <a:latin typeface="PT Sans Narrow"/>
                <a:ea typeface="PT Sans Narrow"/>
                <a:cs typeface="PT Sans Narrow"/>
                <a:sym typeface="PT Sans Narrow"/>
              </a:rPr>
              <a:t>https://www.jetbrains.com/pycharm/download/</a:t>
            </a:r>
            <a:r>
              <a:rPr lang="en" sz="1400">
                <a:solidFill>
                  <a:srgbClr val="343434"/>
                </a:solidFill>
                <a:highlight>
                  <a:srgbClr val="FFFFFF"/>
                </a:highlight>
                <a:latin typeface="PT Sans Narrow"/>
                <a:ea typeface="PT Sans Narrow"/>
                <a:cs typeface="PT Sans Narrow"/>
                <a:sym typeface="PT Sans Narrow"/>
              </a:rPr>
              <a:t> and Click the "DOWNLOAD" link under the Community Section.</a:t>
            </a:r>
            <a:endParaRPr sz="1400">
              <a:latin typeface="PT Sans Narrow"/>
              <a:ea typeface="PT Sans Narrow"/>
              <a:cs typeface="PT Sans Narrow"/>
              <a:sym typeface="PT Sans Narrow"/>
            </a:endParaRPr>
          </a:p>
        </p:txBody>
      </p:sp>
      <p:pic>
        <p:nvPicPr>
          <p:cNvPr id="190" name="Google Shape;190;p23"/>
          <p:cNvPicPr preferRelativeResize="0"/>
          <p:nvPr/>
        </p:nvPicPr>
        <p:blipFill>
          <a:blip r:embed="rId3">
            <a:alphaModFix/>
          </a:blip>
          <a:stretch>
            <a:fillRect/>
          </a:stretch>
        </p:blipFill>
        <p:spPr>
          <a:xfrm>
            <a:off x="1799200" y="1229225"/>
            <a:ext cx="5692852" cy="335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819150" y="467900"/>
            <a:ext cx="7505700" cy="5073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0"/>
              </a:spcAft>
              <a:buNone/>
            </a:pPr>
            <a:r>
              <a:rPr b="1" lang="en" sz="1400">
                <a:solidFill>
                  <a:srgbClr val="343434"/>
                </a:solidFill>
                <a:latin typeface="PT Sans Narrow"/>
                <a:ea typeface="PT Sans Narrow"/>
                <a:cs typeface="PT Sans Narrow"/>
                <a:sym typeface="PT Sans Narrow"/>
              </a:rPr>
              <a:t>Step 6)</a:t>
            </a:r>
            <a:r>
              <a:rPr lang="en" sz="1400">
                <a:solidFill>
                  <a:srgbClr val="343434"/>
                </a:solidFill>
                <a:latin typeface="PT Sans Narrow"/>
                <a:ea typeface="PT Sans Narrow"/>
                <a:cs typeface="PT Sans Narrow"/>
                <a:sym typeface="PT Sans Narrow"/>
              </a:rPr>
              <a:t> Once the download is complete, run the exe for install PyCharm. The setup wizard should have started. Click “Next”.</a:t>
            </a:r>
            <a:endParaRPr sz="1400">
              <a:solidFill>
                <a:srgbClr val="343434"/>
              </a:solidFill>
              <a:latin typeface="PT Sans Narrow"/>
              <a:ea typeface="PT Sans Narrow"/>
              <a:cs typeface="PT Sans Narrow"/>
              <a:sym typeface="PT Sans Narrow"/>
            </a:endParaRPr>
          </a:p>
          <a:p>
            <a:pPr indent="0" lvl="0" marL="0">
              <a:spcBef>
                <a:spcPts val="0"/>
              </a:spcBef>
              <a:spcAft>
                <a:spcPts val="0"/>
              </a:spcAft>
              <a:buNone/>
            </a:pPr>
            <a:r>
              <a:t/>
            </a:r>
            <a:endParaRPr sz="1250">
              <a:solidFill>
                <a:srgbClr val="343434"/>
              </a:solidFill>
              <a:latin typeface="Arial"/>
              <a:ea typeface="Arial"/>
              <a:cs typeface="Arial"/>
              <a:sym typeface="Arial"/>
            </a:endParaRPr>
          </a:p>
          <a:p>
            <a:pPr indent="0" lvl="0" marL="0">
              <a:spcBef>
                <a:spcPts val="0"/>
              </a:spcBef>
              <a:spcAft>
                <a:spcPts val="0"/>
              </a:spcAft>
              <a:buNone/>
            </a:pPr>
            <a:r>
              <a:t/>
            </a:r>
            <a:endParaRPr/>
          </a:p>
        </p:txBody>
      </p:sp>
      <p:pic>
        <p:nvPicPr>
          <p:cNvPr id="196" name="Google Shape;196;p24"/>
          <p:cNvPicPr preferRelativeResize="0"/>
          <p:nvPr/>
        </p:nvPicPr>
        <p:blipFill>
          <a:blip r:embed="rId3">
            <a:alphaModFix/>
          </a:blip>
          <a:stretch>
            <a:fillRect/>
          </a:stretch>
        </p:blipFill>
        <p:spPr>
          <a:xfrm>
            <a:off x="1215500" y="1153700"/>
            <a:ext cx="6407051" cy="3429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1355700" y="620300"/>
            <a:ext cx="6432600" cy="5676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0"/>
              </a:spcAft>
              <a:buNone/>
            </a:pPr>
            <a:r>
              <a:rPr b="1" lang="en" sz="1400">
                <a:solidFill>
                  <a:srgbClr val="343434"/>
                </a:solidFill>
                <a:highlight>
                  <a:srgbClr val="FFFFFF"/>
                </a:highlight>
                <a:latin typeface="PT Sans Narrow"/>
                <a:ea typeface="PT Sans Narrow"/>
                <a:cs typeface="PT Sans Narrow"/>
                <a:sym typeface="PT Sans Narrow"/>
              </a:rPr>
              <a:t>Step 7)</a:t>
            </a:r>
            <a:r>
              <a:rPr lang="en" sz="1400">
                <a:solidFill>
                  <a:srgbClr val="343434"/>
                </a:solidFill>
                <a:highlight>
                  <a:srgbClr val="FFFFFF"/>
                </a:highlight>
                <a:latin typeface="PT Sans Narrow"/>
                <a:ea typeface="PT Sans Narrow"/>
                <a:cs typeface="PT Sans Narrow"/>
                <a:sym typeface="PT Sans Narrow"/>
              </a:rPr>
              <a:t> On the next screen, Change the installation path if required. Click “Next”.</a:t>
            </a:r>
            <a:endParaRPr sz="1400">
              <a:latin typeface="PT Sans Narrow"/>
              <a:ea typeface="PT Sans Narrow"/>
              <a:cs typeface="PT Sans Narrow"/>
              <a:sym typeface="PT Sans Narrow"/>
            </a:endParaRPr>
          </a:p>
        </p:txBody>
      </p:sp>
      <p:pic>
        <p:nvPicPr>
          <p:cNvPr id="202" name="Google Shape;202;p25"/>
          <p:cNvPicPr preferRelativeResize="0"/>
          <p:nvPr/>
        </p:nvPicPr>
        <p:blipFill>
          <a:blip r:embed="rId3">
            <a:alphaModFix/>
          </a:blip>
          <a:stretch>
            <a:fillRect/>
          </a:stretch>
        </p:blipFill>
        <p:spPr>
          <a:xfrm>
            <a:off x="1388500" y="1288800"/>
            <a:ext cx="6110476" cy="343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1368525" y="481650"/>
            <a:ext cx="6116700" cy="4659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0"/>
              </a:spcAft>
              <a:buNone/>
            </a:pPr>
            <a:r>
              <a:rPr b="1" lang="en" sz="1400">
                <a:solidFill>
                  <a:srgbClr val="343434"/>
                </a:solidFill>
                <a:highlight>
                  <a:srgbClr val="FFFFFF"/>
                </a:highlight>
                <a:latin typeface="PT Sans Narrow"/>
                <a:ea typeface="PT Sans Narrow"/>
                <a:cs typeface="PT Sans Narrow"/>
                <a:sym typeface="PT Sans Narrow"/>
              </a:rPr>
              <a:t>Step 8)</a:t>
            </a:r>
            <a:r>
              <a:rPr lang="en" sz="1400">
                <a:solidFill>
                  <a:srgbClr val="343434"/>
                </a:solidFill>
                <a:highlight>
                  <a:srgbClr val="FFFFFF"/>
                </a:highlight>
                <a:latin typeface="PT Sans Narrow"/>
                <a:ea typeface="PT Sans Narrow"/>
                <a:cs typeface="PT Sans Narrow"/>
                <a:sym typeface="PT Sans Narrow"/>
              </a:rPr>
              <a:t> On the next screen, you can create a desktop shortcut if you want and click on “Next”.</a:t>
            </a:r>
            <a:endParaRPr sz="1400">
              <a:latin typeface="PT Sans Narrow"/>
              <a:ea typeface="PT Sans Narrow"/>
              <a:cs typeface="PT Sans Narrow"/>
              <a:sym typeface="PT Sans Narrow"/>
            </a:endParaRPr>
          </a:p>
        </p:txBody>
      </p:sp>
      <p:pic>
        <p:nvPicPr>
          <p:cNvPr id="208" name="Google Shape;208;p26"/>
          <p:cNvPicPr preferRelativeResize="0"/>
          <p:nvPr/>
        </p:nvPicPr>
        <p:blipFill>
          <a:blip r:embed="rId3">
            <a:alphaModFix/>
          </a:blip>
          <a:stretch>
            <a:fillRect/>
          </a:stretch>
        </p:blipFill>
        <p:spPr>
          <a:xfrm>
            <a:off x="1422875" y="1176625"/>
            <a:ext cx="5852651" cy="3293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1389125" y="474800"/>
            <a:ext cx="6178500" cy="4659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0"/>
              </a:spcAft>
              <a:buNone/>
            </a:pPr>
            <a:r>
              <a:rPr b="1" lang="en" sz="1400">
                <a:solidFill>
                  <a:srgbClr val="343434"/>
                </a:solidFill>
                <a:highlight>
                  <a:srgbClr val="FFFFFF"/>
                </a:highlight>
                <a:latin typeface="PT Sans Narrow"/>
                <a:ea typeface="PT Sans Narrow"/>
                <a:cs typeface="PT Sans Narrow"/>
                <a:sym typeface="PT Sans Narrow"/>
              </a:rPr>
              <a:t>Step 9)</a:t>
            </a:r>
            <a:r>
              <a:rPr lang="en" sz="1400">
                <a:solidFill>
                  <a:srgbClr val="343434"/>
                </a:solidFill>
                <a:highlight>
                  <a:srgbClr val="FFFFFF"/>
                </a:highlight>
                <a:latin typeface="PT Sans Narrow"/>
                <a:ea typeface="PT Sans Narrow"/>
                <a:cs typeface="PT Sans Narrow"/>
                <a:sym typeface="PT Sans Narrow"/>
              </a:rPr>
              <a:t> Choose the start menu folder. Keep selected JetBrains and click on “Install”.</a:t>
            </a:r>
            <a:endParaRPr sz="1400">
              <a:latin typeface="PT Sans Narrow"/>
              <a:ea typeface="PT Sans Narrow"/>
              <a:cs typeface="PT Sans Narrow"/>
              <a:sym typeface="PT Sans Narrow"/>
            </a:endParaRPr>
          </a:p>
        </p:txBody>
      </p:sp>
      <p:pic>
        <p:nvPicPr>
          <p:cNvPr id="214" name="Google Shape;214;p27"/>
          <p:cNvPicPr preferRelativeResize="0"/>
          <p:nvPr/>
        </p:nvPicPr>
        <p:blipFill>
          <a:blip r:embed="rId3">
            <a:alphaModFix/>
          </a:blip>
          <a:stretch>
            <a:fillRect/>
          </a:stretch>
        </p:blipFill>
        <p:spPr>
          <a:xfrm>
            <a:off x="1647250" y="1166800"/>
            <a:ext cx="5849501" cy="3509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2432925" y="605250"/>
            <a:ext cx="3465900" cy="4179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0"/>
              </a:spcAft>
              <a:buNone/>
            </a:pPr>
            <a:r>
              <a:rPr b="1" lang="en" sz="1400">
                <a:solidFill>
                  <a:srgbClr val="343434"/>
                </a:solidFill>
                <a:highlight>
                  <a:srgbClr val="FFFFFF"/>
                </a:highlight>
                <a:latin typeface="PT Sans Narrow"/>
                <a:ea typeface="PT Sans Narrow"/>
                <a:cs typeface="PT Sans Narrow"/>
                <a:sym typeface="PT Sans Narrow"/>
              </a:rPr>
              <a:t>Step 10)</a:t>
            </a:r>
            <a:r>
              <a:rPr lang="en" sz="1400">
                <a:solidFill>
                  <a:srgbClr val="343434"/>
                </a:solidFill>
                <a:highlight>
                  <a:srgbClr val="FFFFFF"/>
                </a:highlight>
                <a:latin typeface="PT Sans Narrow"/>
                <a:ea typeface="PT Sans Narrow"/>
                <a:cs typeface="PT Sans Narrow"/>
                <a:sym typeface="PT Sans Narrow"/>
              </a:rPr>
              <a:t> Wait for the installation to finish.</a:t>
            </a:r>
            <a:endParaRPr sz="1400">
              <a:latin typeface="PT Sans Narrow"/>
              <a:ea typeface="PT Sans Narrow"/>
              <a:cs typeface="PT Sans Narrow"/>
              <a:sym typeface="PT Sans Narrow"/>
            </a:endParaRPr>
          </a:p>
        </p:txBody>
      </p:sp>
      <p:pic>
        <p:nvPicPr>
          <p:cNvPr id="220" name="Google Shape;220;p28"/>
          <p:cNvPicPr preferRelativeResize="0"/>
          <p:nvPr/>
        </p:nvPicPr>
        <p:blipFill>
          <a:blip r:embed="rId3">
            <a:alphaModFix/>
          </a:blip>
          <a:stretch>
            <a:fillRect/>
          </a:stretch>
        </p:blipFill>
        <p:spPr>
          <a:xfrm>
            <a:off x="1286475" y="1265875"/>
            <a:ext cx="5758776" cy="3238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819150" y="550300"/>
            <a:ext cx="7505700" cy="5346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0"/>
              </a:spcAft>
              <a:buNone/>
            </a:pPr>
            <a:r>
              <a:rPr b="1" lang="en" sz="1200">
                <a:solidFill>
                  <a:srgbClr val="343434"/>
                </a:solidFill>
                <a:highlight>
                  <a:srgbClr val="FFFFFF"/>
                </a:highlight>
                <a:latin typeface="PT Sans Narrow"/>
                <a:ea typeface="PT Sans Narrow"/>
                <a:cs typeface="PT Sans Narrow"/>
                <a:sym typeface="PT Sans Narrow"/>
              </a:rPr>
              <a:t>Step 11)</a:t>
            </a:r>
            <a:r>
              <a:rPr lang="en" sz="1200">
                <a:solidFill>
                  <a:srgbClr val="343434"/>
                </a:solidFill>
                <a:highlight>
                  <a:srgbClr val="FFFFFF"/>
                </a:highlight>
                <a:latin typeface="PT Sans Narrow"/>
                <a:ea typeface="PT Sans Narrow"/>
                <a:cs typeface="PT Sans Narrow"/>
                <a:sym typeface="PT Sans Narrow"/>
              </a:rPr>
              <a:t> Once installation finished, you should receive a message screen that PyCharm is installed. If you want to go ahead and run it, click the “Run PyCharm Community Edition” box first and click “Finish”.</a:t>
            </a:r>
            <a:endParaRPr sz="1200">
              <a:latin typeface="PT Sans Narrow"/>
              <a:ea typeface="PT Sans Narrow"/>
              <a:cs typeface="PT Sans Narrow"/>
              <a:sym typeface="PT Sans Narrow"/>
            </a:endParaRPr>
          </a:p>
        </p:txBody>
      </p:sp>
      <p:pic>
        <p:nvPicPr>
          <p:cNvPr id="226" name="Google Shape;226;p29"/>
          <p:cNvPicPr preferRelativeResize="0"/>
          <p:nvPr/>
        </p:nvPicPr>
        <p:blipFill>
          <a:blip r:embed="rId3">
            <a:alphaModFix/>
          </a:blip>
          <a:stretch>
            <a:fillRect/>
          </a:stretch>
        </p:blipFill>
        <p:spPr>
          <a:xfrm>
            <a:off x="1573875" y="1265900"/>
            <a:ext cx="5828925" cy="327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2042325" y="529700"/>
            <a:ext cx="5143500" cy="6033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0"/>
              </a:spcAft>
              <a:buNone/>
            </a:pPr>
            <a:r>
              <a:rPr b="1" lang="en" sz="1400">
                <a:solidFill>
                  <a:srgbClr val="343434"/>
                </a:solidFill>
                <a:highlight>
                  <a:srgbClr val="FFFFFF"/>
                </a:highlight>
                <a:latin typeface="PT Sans Narrow"/>
                <a:ea typeface="PT Sans Narrow"/>
                <a:cs typeface="PT Sans Narrow"/>
                <a:sym typeface="PT Sans Narrow"/>
              </a:rPr>
              <a:t>Step 12) </a:t>
            </a:r>
            <a:r>
              <a:rPr lang="en" sz="1400">
                <a:solidFill>
                  <a:srgbClr val="343434"/>
                </a:solidFill>
                <a:highlight>
                  <a:srgbClr val="FFFFFF"/>
                </a:highlight>
                <a:latin typeface="PT Sans Narrow"/>
                <a:ea typeface="PT Sans Narrow"/>
                <a:cs typeface="PT Sans Narrow"/>
                <a:sym typeface="PT Sans Narrow"/>
              </a:rPr>
              <a:t>After you click on "Finish," the Following screen will appear.</a:t>
            </a:r>
            <a:endParaRPr sz="1400">
              <a:latin typeface="PT Sans Narrow"/>
              <a:ea typeface="PT Sans Narrow"/>
              <a:cs typeface="PT Sans Narrow"/>
              <a:sym typeface="PT Sans Narrow"/>
            </a:endParaRPr>
          </a:p>
        </p:txBody>
      </p:sp>
      <p:pic>
        <p:nvPicPr>
          <p:cNvPr id="232" name="Google Shape;232;p30"/>
          <p:cNvPicPr preferRelativeResize="0"/>
          <p:nvPr/>
        </p:nvPicPr>
        <p:blipFill>
          <a:blip r:embed="rId3">
            <a:alphaModFix/>
          </a:blip>
          <a:stretch>
            <a:fillRect/>
          </a:stretch>
        </p:blipFill>
        <p:spPr>
          <a:xfrm>
            <a:off x="1498350" y="1293350"/>
            <a:ext cx="5970511" cy="335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1373425" y="332850"/>
            <a:ext cx="6159900" cy="1349400"/>
          </a:xfrm>
          <a:prstGeom prst="rect">
            <a:avLst/>
          </a:prstGeom>
          <a:solidFill>
            <a:srgbClr val="FFE599"/>
          </a:solidFill>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343434"/>
              </a:buClr>
              <a:buSzPts val="1400"/>
              <a:buFont typeface="PT Sans Narrow"/>
              <a:buChar char="❖"/>
            </a:pPr>
            <a:r>
              <a:rPr lang="en" sz="1400">
                <a:solidFill>
                  <a:srgbClr val="343434"/>
                </a:solidFill>
                <a:latin typeface="PT Sans Narrow"/>
                <a:ea typeface="PT Sans Narrow"/>
                <a:cs typeface="PT Sans Narrow"/>
                <a:sym typeface="PT Sans Narrow"/>
              </a:rPr>
              <a:t>You can select the location where you want the project to be created. If you don’t want to change location than keep it as it is but at least change the name from “untitled” to something more meaningful, like “FirstProject”.</a:t>
            </a:r>
            <a:endParaRPr sz="1400">
              <a:solidFill>
                <a:srgbClr val="343434"/>
              </a:solidFill>
              <a:latin typeface="PT Sans Narrow"/>
              <a:ea typeface="PT Sans Narrow"/>
              <a:cs typeface="PT Sans Narrow"/>
              <a:sym typeface="PT Sans Narrow"/>
            </a:endParaRPr>
          </a:p>
          <a:p>
            <a:pPr indent="-317500" lvl="0" marL="457200" rtl="0" algn="just">
              <a:lnSpc>
                <a:spcPct val="115000"/>
              </a:lnSpc>
              <a:spcBef>
                <a:spcPts val="0"/>
              </a:spcBef>
              <a:spcAft>
                <a:spcPts val="0"/>
              </a:spcAft>
              <a:buClr>
                <a:srgbClr val="343434"/>
              </a:buClr>
              <a:buSzPts val="1400"/>
              <a:buFont typeface="PT Sans Narrow"/>
              <a:buChar char="❖"/>
            </a:pPr>
            <a:r>
              <a:rPr lang="en" sz="1400">
                <a:solidFill>
                  <a:srgbClr val="343434"/>
                </a:solidFill>
                <a:latin typeface="PT Sans Narrow"/>
                <a:ea typeface="PT Sans Narrow"/>
                <a:cs typeface="PT Sans Narrow"/>
                <a:sym typeface="PT Sans Narrow"/>
              </a:rPr>
              <a:t>PyCharm should have found the Python interpreter you installed earlier.</a:t>
            </a:r>
            <a:endParaRPr sz="1400">
              <a:solidFill>
                <a:srgbClr val="343434"/>
              </a:solidFill>
              <a:latin typeface="PT Sans Narrow"/>
              <a:ea typeface="PT Sans Narrow"/>
              <a:cs typeface="PT Sans Narrow"/>
              <a:sym typeface="PT Sans Narrow"/>
            </a:endParaRPr>
          </a:p>
          <a:p>
            <a:pPr indent="-317500" lvl="0" marL="457200" rtl="0" algn="just">
              <a:lnSpc>
                <a:spcPct val="115000"/>
              </a:lnSpc>
              <a:spcBef>
                <a:spcPts val="0"/>
              </a:spcBef>
              <a:spcAft>
                <a:spcPts val="0"/>
              </a:spcAft>
              <a:buClr>
                <a:srgbClr val="343434"/>
              </a:buClr>
              <a:buSzPts val="1400"/>
              <a:buFont typeface="PT Sans Narrow"/>
              <a:buChar char="❖"/>
            </a:pPr>
            <a:r>
              <a:rPr lang="en" sz="1400">
                <a:solidFill>
                  <a:srgbClr val="343434"/>
                </a:solidFill>
                <a:latin typeface="PT Sans Narrow"/>
                <a:ea typeface="PT Sans Narrow"/>
                <a:cs typeface="PT Sans Narrow"/>
                <a:sym typeface="PT Sans Narrow"/>
              </a:rPr>
              <a:t>Next Click the “Create” Button.</a:t>
            </a:r>
            <a:endParaRPr sz="1400">
              <a:latin typeface="PT Sans Narrow"/>
              <a:ea typeface="PT Sans Narrow"/>
              <a:cs typeface="PT Sans Narrow"/>
              <a:sym typeface="PT Sans Narrow"/>
            </a:endParaRPr>
          </a:p>
        </p:txBody>
      </p:sp>
      <p:pic>
        <p:nvPicPr>
          <p:cNvPr id="238" name="Google Shape;238;p31"/>
          <p:cNvPicPr preferRelativeResize="0"/>
          <p:nvPr/>
        </p:nvPicPr>
        <p:blipFill>
          <a:blip r:embed="rId3">
            <a:alphaModFix/>
          </a:blip>
          <a:stretch>
            <a:fillRect/>
          </a:stretch>
        </p:blipFill>
        <p:spPr>
          <a:xfrm>
            <a:off x="1648250" y="1682250"/>
            <a:ext cx="5688125" cy="3154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4"/>
          <p:cNvSpPr txBox="1"/>
          <p:nvPr>
            <p:ph idx="1" type="body"/>
          </p:nvPr>
        </p:nvSpPr>
        <p:spPr>
          <a:xfrm>
            <a:off x="638650" y="445425"/>
            <a:ext cx="6063900" cy="33453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222222"/>
              </a:buClr>
              <a:buSzPts val="2400"/>
              <a:buFont typeface="PT Sans Narrow"/>
              <a:buChar char="★"/>
            </a:pPr>
            <a:r>
              <a:rPr lang="en" sz="2400">
                <a:solidFill>
                  <a:srgbClr val="222222"/>
                </a:solidFill>
                <a:highlight>
                  <a:srgbClr val="FFFFFF"/>
                </a:highlight>
                <a:latin typeface="PT Sans Narrow"/>
                <a:ea typeface="PT Sans Narrow"/>
                <a:cs typeface="PT Sans Narrow"/>
                <a:sym typeface="PT Sans Narrow"/>
              </a:rPr>
              <a:t>Python is a widely used general-purpose, high level, object-oriented programming language. </a:t>
            </a:r>
            <a:endParaRPr sz="2400">
              <a:solidFill>
                <a:srgbClr val="222222"/>
              </a:solidFill>
              <a:highlight>
                <a:srgbClr val="FFFFFF"/>
              </a:highlight>
              <a:latin typeface="PT Sans Narrow"/>
              <a:ea typeface="PT Sans Narrow"/>
              <a:cs typeface="PT Sans Narrow"/>
              <a:sym typeface="PT Sans Narrow"/>
            </a:endParaRPr>
          </a:p>
          <a:p>
            <a:pPr indent="-381000" lvl="0" marL="457200" rtl="0">
              <a:spcBef>
                <a:spcPts val="0"/>
              </a:spcBef>
              <a:spcAft>
                <a:spcPts val="0"/>
              </a:spcAft>
              <a:buClr>
                <a:srgbClr val="222222"/>
              </a:buClr>
              <a:buSzPts val="2400"/>
              <a:buFont typeface="PT Sans Narrow"/>
              <a:buChar char="★"/>
            </a:pPr>
            <a:r>
              <a:rPr lang="en" sz="2400">
                <a:solidFill>
                  <a:srgbClr val="222222"/>
                </a:solidFill>
                <a:highlight>
                  <a:srgbClr val="FFFFFF"/>
                </a:highlight>
                <a:latin typeface="PT Sans Narrow"/>
                <a:ea typeface="PT Sans Narrow"/>
                <a:cs typeface="PT Sans Narrow"/>
                <a:sym typeface="PT Sans Narrow"/>
              </a:rPr>
              <a:t>Initially designed by Guido van Rossum in </a:t>
            </a:r>
            <a:r>
              <a:rPr b="1" lang="en" sz="2400">
                <a:solidFill>
                  <a:srgbClr val="222222"/>
                </a:solidFill>
                <a:highlight>
                  <a:srgbClr val="FFFFFF"/>
                </a:highlight>
                <a:latin typeface="PT Sans Narrow"/>
                <a:ea typeface="PT Sans Narrow"/>
                <a:cs typeface="PT Sans Narrow"/>
                <a:sym typeface="PT Sans Narrow"/>
              </a:rPr>
              <a:t>1991</a:t>
            </a:r>
            <a:endParaRPr sz="2400">
              <a:solidFill>
                <a:srgbClr val="222222"/>
              </a:solidFill>
              <a:highlight>
                <a:srgbClr val="FFFFFF"/>
              </a:highlight>
              <a:latin typeface="PT Sans Narrow"/>
              <a:ea typeface="PT Sans Narrow"/>
              <a:cs typeface="PT Sans Narrow"/>
              <a:sym typeface="PT Sans Narrow"/>
            </a:endParaRPr>
          </a:p>
          <a:p>
            <a:pPr indent="-381000" lvl="0" marL="457200" rtl="0">
              <a:spcBef>
                <a:spcPts val="0"/>
              </a:spcBef>
              <a:spcAft>
                <a:spcPts val="0"/>
              </a:spcAft>
              <a:buClr>
                <a:srgbClr val="222222"/>
              </a:buClr>
              <a:buSzPts val="2400"/>
              <a:buFont typeface="PT Sans Narrow"/>
              <a:buChar char="★"/>
            </a:pPr>
            <a:r>
              <a:rPr lang="en" sz="2400">
                <a:solidFill>
                  <a:srgbClr val="222222"/>
                </a:solidFill>
                <a:highlight>
                  <a:srgbClr val="FFFFFF"/>
                </a:highlight>
                <a:latin typeface="PT Sans Narrow"/>
                <a:ea typeface="PT Sans Narrow"/>
                <a:cs typeface="PT Sans Narrow"/>
                <a:sym typeface="PT Sans Narrow"/>
              </a:rPr>
              <a:t>Developed by Python Software Foundation. </a:t>
            </a:r>
            <a:endParaRPr sz="2400">
              <a:solidFill>
                <a:srgbClr val="222222"/>
              </a:solidFill>
              <a:highlight>
                <a:srgbClr val="FFFFFF"/>
              </a:highlight>
              <a:latin typeface="PT Sans Narrow"/>
              <a:ea typeface="PT Sans Narrow"/>
              <a:cs typeface="PT Sans Narrow"/>
              <a:sym typeface="PT Sans Narrow"/>
            </a:endParaRPr>
          </a:p>
          <a:p>
            <a:pPr indent="-381000" lvl="0" marL="457200" rtl="0">
              <a:spcBef>
                <a:spcPts val="0"/>
              </a:spcBef>
              <a:spcAft>
                <a:spcPts val="0"/>
              </a:spcAft>
              <a:buClr>
                <a:srgbClr val="222222"/>
              </a:buClr>
              <a:buSzPts val="2400"/>
              <a:buFont typeface="PT Sans Narrow"/>
              <a:buChar char="★"/>
            </a:pPr>
            <a:r>
              <a:rPr lang="en" sz="2400">
                <a:solidFill>
                  <a:srgbClr val="222222"/>
                </a:solidFill>
                <a:highlight>
                  <a:srgbClr val="FFFFFF"/>
                </a:highlight>
                <a:latin typeface="PT Sans Narrow"/>
                <a:ea typeface="PT Sans Narrow"/>
                <a:cs typeface="PT Sans Narrow"/>
                <a:sym typeface="PT Sans Narrow"/>
              </a:rPr>
              <a:t>Emphasis on code readability and </a:t>
            </a:r>
            <a:endParaRPr sz="2400">
              <a:solidFill>
                <a:srgbClr val="222222"/>
              </a:solidFill>
              <a:highlight>
                <a:srgbClr val="FFFFFF"/>
              </a:highlight>
              <a:latin typeface="PT Sans Narrow"/>
              <a:ea typeface="PT Sans Narrow"/>
              <a:cs typeface="PT Sans Narrow"/>
              <a:sym typeface="PT Sans Narrow"/>
            </a:endParaRPr>
          </a:p>
          <a:p>
            <a:pPr indent="-381000" lvl="0" marL="457200">
              <a:spcBef>
                <a:spcPts val="0"/>
              </a:spcBef>
              <a:spcAft>
                <a:spcPts val="0"/>
              </a:spcAft>
              <a:buClr>
                <a:srgbClr val="222222"/>
              </a:buClr>
              <a:buSzPts val="2400"/>
              <a:buFont typeface="PT Sans Narrow"/>
              <a:buChar char="★"/>
            </a:pPr>
            <a:r>
              <a:rPr lang="en" sz="2400">
                <a:solidFill>
                  <a:srgbClr val="222222"/>
                </a:solidFill>
                <a:highlight>
                  <a:srgbClr val="FFFFFF"/>
                </a:highlight>
                <a:latin typeface="PT Sans Narrow"/>
                <a:ea typeface="PT Sans Narrow"/>
                <a:cs typeface="PT Sans Narrow"/>
                <a:sym typeface="PT Sans Narrow"/>
              </a:rPr>
              <a:t>Its syntax allows programmers to express concepts in fewer lines of code.</a:t>
            </a:r>
            <a:endParaRPr sz="2400">
              <a:latin typeface="PT Sans Narrow"/>
              <a:ea typeface="PT Sans Narrow"/>
              <a:cs typeface="PT Sans Narrow"/>
              <a:sym typeface="PT Sans Narrow"/>
            </a:endParaRPr>
          </a:p>
        </p:txBody>
      </p:sp>
      <p:pic>
        <p:nvPicPr>
          <p:cNvPr id="134" name="Google Shape;134;p14"/>
          <p:cNvPicPr preferRelativeResize="0"/>
          <p:nvPr/>
        </p:nvPicPr>
        <p:blipFill>
          <a:blip r:embed="rId3">
            <a:alphaModFix/>
          </a:blip>
          <a:stretch>
            <a:fillRect/>
          </a:stretch>
        </p:blipFill>
        <p:spPr>
          <a:xfrm>
            <a:off x="965350" y="3559250"/>
            <a:ext cx="2614751" cy="1170650"/>
          </a:xfrm>
          <a:prstGeom prst="rect">
            <a:avLst/>
          </a:prstGeom>
          <a:noFill/>
          <a:ln>
            <a:noFill/>
          </a:ln>
        </p:spPr>
      </p:pic>
      <p:pic>
        <p:nvPicPr>
          <p:cNvPr id="135" name="Google Shape;135;p14"/>
          <p:cNvPicPr preferRelativeResize="0"/>
          <p:nvPr/>
        </p:nvPicPr>
        <p:blipFill>
          <a:blip r:embed="rId4">
            <a:alphaModFix/>
          </a:blip>
          <a:stretch>
            <a:fillRect/>
          </a:stretch>
        </p:blipFill>
        <p:spPr>
          <a:xfrm>
            <a:off x="6861925" y="588000"/>
            <a:ext cx="1945975" cy="194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32"/>
          <p:cNvPicPr preferRelativeResize="0"/>
          <p:nvPr/>
        </p:nvPicPr>
        <p:blipFill>
          <a:blip r:embed="rId3">
            <a:alphaModFix/>
          </a:blip>
          <a:stretch>
            <a:fillRect/>
          </a:stretch>
        </p:blipFill>
        <p:spPr>
          <a:xfrm>
            <a:off x="200475" y="124975"/>
            <a:ext cx="8740551" cy="4893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33"/>
          <p:cNvPicPr preferRelativeResize="0"/>
          <p:nvPr/>
        </p:nvPicPr>
        <p:blipFill rotWithShape="1">
          <a:blip r:embed="rId3">
            <a:alphaModFix/>
          </a:blip>
          <a:srcRect b="0" l="0" r="0" t="2028"/>
          <a:stretch/>
        </p:blipFill>
        <p:spPr>
          <a:xfrm>
            <a:off x="207325" y="295300"/>
            <a:ext cx="8644450" cy="46421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4"/>
          <p:cNvPicPr preferRelativeResize="0"/>
          <p:nvPr/>
        </p:nvPicPr>
        <p:blipFill rotWithShape="1">
          <a:blip r:embed="rId3">
            <a:alphaModFix/>
          </a:blip>
          <a:srcRect b="0" l="0" r="0" t="1322"/>
          <a:stretch/>
        </p:blipFill>
        <p:spPr>
          <a:xfrm>
            <a:off x="254075" y="288425"/>
            <a:ext cx="8625151" cy="4628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35"/>
          <p:cNvPicPr preferRelativeResize="0"/>
          <p:nvPr/>
        </p:nvPicPr>
        <p:blipFill rotWithShape="1">
          <a:blip r:embed="rId3">
            <a:alphaModFix/>
          </a:blip>
          <a:srcRect b="0" l="0" r="0" t="1419"/>
          <a:stretch/>
        </p:blipFill>
        <p:spPr>
          <a:xfrm>
            <a:off x="255400" y="377700"/>
            <a:ext cx="8534549" cy="41958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36"/>
          <p:cNvPicPr preferRelativeResize="0"/>
          <p:nvPr/>
        </p:nvPicPr>
        <p:blipFill rotWithShape="1">
          <a:blip r:embed="rId3">
            <a:alphaModFix/>
          </a:blip>
          <a:srcRect b="0" l="0" r="0" t="2047"/>
          <a:stretch/>
        </p:blipFill>
        <p:spPr>
          <a:xfrm>
            <a:off x="418900" y="432625"/>
            <a:ext cx="8364200" cy="42713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37"/>
          <p:cNvPicPr preferRelativeResize="0"/>
          <p:nvPr/>
        </p:nvPicPr>
        <p:blipFill>
          <a:blip r:embed="rId3">
            <a:alphaModFix/>
          </a:blip>
          <a:stretch>
            <a:fillRect/>
          </a:stretch>
        </p:blipFill>
        <p:spPr>
          <a:xfrm>
            <a:off x="238875" y="207350"/>
            <a:ext cx="8666249" cy="4737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38"/>
          <p:cNvPicPr preferRelativeResize="0"/>
          <p:nvPr/>
        </p:nvPicPr>
        <p:blipFill>
          <a:blip r:embed="rId3">
            <a:alphaModFix/>
          </a:blip>
          <a:stretch>
            <a:fillRect/>
          </a:stretch>
        </p:blipFill>
        <p:spPr>
          <a:xfrm>
            <a:off x="274675" y="233475"/>
            <a:ext cx="8641350" cy="4697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39"/>
          <p:cNvPicPr preferRelativeResize="0"/>
          <p:nvPr/>
        </p:nvPicPr>
        <p:blipFill>
          <a:blip r:embed="rId3">
            <a:alphaModFix/>
          </a:blip>
          <a:stretch>
            <a:fillRect/>
          </a:stretch>
        </p:blipFill>
        <p:spPr>
          <a:xfrm>
            <a:off x="201725" y="221075"/>
            <a:ext cx="8740576" cy="4647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40"/>
          <p:cNvPicPr preferRelativeResize="0"/>
          <p:nvPr/>
        </p:nvPicPr>
        <p:blipFill>
          <a:blip r:embed="rId3">
            <a:alphaModFix/>
          </a:blip>
          <a:stretch>
            <a:fillRect/>
          </a:stretch>
        </p:blipFill>
        <p:spPr>
          <a:xfrm>
            <a:off x="199150" y="203250"/>
            <a:ext cx="8728149" cy="4737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41"/>
          <p:cNvPicPr preferRelativeResize="0"/>
          <p:nvPr/>
        </p:nvPicPr>
        <p:blipFill>
          <a:blip r:embed="rId3">
            <a:alphaModFix/>
          </a:blip>
          <a:stretch>
            <a:fillRect/>
          </a:stretch>
        </p:blipFill>
        <p:spPr>
          <a:xfrm>
            <a:off x="212875" y="206025"/>
            <a:ext cx="8728151" cy="471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2542825" y="502250"/>
            <a:ext cx="3718500" cy="582600"/>
          </a:xfrm>
          <a:prstGeom prst="rect">
            <a:avLst/>
          </a:prstGeom>
          <a:solidFill>
            <a:srgbClr val="D0E0E3"/>
          </a:solidFill>
        </p:spPr>
        <p:txBody>
          <a:bodyPr anchorCtr="0" anchor="t" bIns="91425" lIns="91425" spcFirstLastPara="1" rIns="91425" wrap="square" tIns="91425">
            <a:noAutofit/>
          </a:bodyPr>
          <a:lstStyle/>
          <a:p>
            <a:pPr indent="0" lvl="0" marL="0" algn="ctr">
              <a:spcBef>
                <a:spcPts val="0"/>
              </a:spcBef>
              <a:spcAft>
                <a:spcPts val="0"/>
              </a:spcAft>
              <a:buNone/>
            </a:pPr>
            <a:r>
              <a:rPr b="1" lang="en">
                <a:solidFill>
                  <a:srgbClr val="990000"/>
                </a:solidFill>
                <a:latin typeface="PT Sans Narrow"/>
                <a:ea typeface="PT Sans Narrow"/>
                <a:cs typeface="PT Sans Narrow"/>
                <a:sym typeface="PT Sans Narrow"/>
              </a:rPr>
              <a:t>WHO USES PYTHON ?</a:t>
            </a:r>
            <a:endParaRPr b="1">
              <a:solidFill>
                <a:srgbClr val="990000"/>
              </a:solidFill>
              <a:latin typeface="PT Sans Narrow"/>
              <a:ea typeface="PT Sans Narrow"/>
              <a:cs typeface="PT Sans Narrow"/>
              <a:sym typeface="PT Sans Narrow"/>
            </a:endParaRPr>
          </a:p>
        </p:txBody>
      </p:sp>
      <p:pic>
        <p:nvPicPr>
          <p:cNvPr id="141" name="Google Shape;141;p15"/>
          <p:cNvPicPr preferRelativeResize="0"/>
          <p:nvPr/>
        </p:nvPicPr>
        <p:blipFill rotWithShape="1">
          <a:blip r:embed="rId3">
            <a:alphaModFix/>
          </a:blip>
          <a:srcRect b="2071" l="0" r="0" t="2472"/>
          <a:stretch/>
        </p:blipFill>
        <p:spPr>
          <a:xfrm>
            <a:off x="789725" y="1394025"/>
            <a:ext cx="7622551" cy="3186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42"/>
          <p:cNvPicPr preferRelativeResize="0"/>
          <p:nvPr/>
        </p:nvPicPr>
        <p:blipFill>
          <a:blip r:embed="rId3">
            <a:alphaModFix/>
          </a:blip>
          <a:stretch>
            <a:fillRect/>
          </a:stretch>
        </p:blipFill>
        <p:spPr>
          <a:xfrm>
            <a:off x="212875" y="219750"/>
            <a:ext cx="8707550" cy="47040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Google Shape;298;p43"/>
          <p:cNvPicPr preferRelativeResize="0"/>
          <p:nvPr/>
        </p:nvPicPr>
        <p:blipFill>
          <a:blip r:embed="rId3">
            <a:alphaModFix/>
          </a:blip>
          <a:stretch>
            <a:fillRect/>
          </a:stretch>
        </p:blipFill>
        <p:spPr>
          <a:xfrm>
            <a:off x="226625" y="212875"/>
            <a:ext cx="8618276" cy="4710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44"/>
          <p:cNvPicPr preferRelativeResize="0"/>
          <p:nvPr/>
        </p:nvPicPr>
        <p:blipFill>
          <a:blip r:embed="rId3">
            <a:alphaModFix/>
          </a:blip>
          <a:stretch>
            <a:fillRect/>
          </a:stretch>
        </p:blipFill>
        <p:spPr>
          <a:xfrm>
            <a:off x="152400" y="152400"/>
            <a:ext cx="8839200" cy="47919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Google Shape;308;p45"/>
          <p:cNvPicPr preferRelativeResize="0"/>
          <p:nvPr/>
        </p:nvPicPr>
        <p:blipFill>
          <a:blip r:embed="rId3">
            <a:alphaModFix/>
          </a:blip>
          <a:stretch>
            <a:fillRect/>
          </a:stretch>
        </p:blipFill>
        <p:spPr>
          <a:xfrm>
            <a:off x="152400" y="152400"/>
            <a:ext cx="8839201" cy="4805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6"/>
          <p:cNvSpPr txBox="1"/>
          <p:nvPr>
            <p:ph idx="1" type="body"/>
          </p:nvPr>
        </p:nvSpPr>
        <p:spPr>
          <a:xfrm>
            <a:off x="819150" y="1812925"/>
            <a:ext cx="7505700" cy="2330400"/>
          </a:xfrm>
          <a:prstGeom prst="rect">
            <a:avLst/>
          </a:prstGeom>
        </p:spPr>
        <p:txBody>
          <a:bodyPr anchorCtr="0" anchor="t" bIns="91425" lIns="91425" spcFirstLastPara="1" rIns="91425" wrap="square" tIns="91425">
            <a:noAutofit/>
          </a:bodyPr>
          <a:lstStyle/>
          <a:p>
            <a:pPr indent="457200" lvl="0" marL="1371600">
              <a:spcBef>
                <a:spcPts val="0"/>
              </a:spcBef>
              <a:spcAft>
                <a:spcPts val="1600"/>
              </a:spcAft>
              <a:buNone/>
            </a:pPr>
            <a:r>
              <a:rPr b="1" i="1" lang="en" sz="4800">
                <a:solidFill>
                  <a:schemeClr val="accent1"/>
                </a:solidFill>
                <a:latin typeface="Lora"/>
                <a:ea typeface="Lora"/>
                <a:cs typeface="Lora"/>
                <a:sym typeface="Lora"/>
              </a:rPr>
              <a:t>Thank you...</a:t>
            </a:r>
            <a:endParaRPr b="1" i="1" sz="4800">
              <a:solidFill>
                <a:schemeClr val="accent1"/>
              </a:solidFill>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688675" y="329625"/>
            <a:ext cx="7867800" cy="1030200"/>
          </a:xfrm>
          <a:prstGeom prst="rect">
            <a:avLst/>
          </a:prstGeom>
          <a:solidFill>
            <a:srgbClr val="FFF2CC"/>
          </a:solidFill>
        </p:spPr>
        <p:txBody>
          <a:bodyPr anchorCtr="0" anchor="t" bIns="91425" lIns="91425" spcFirstLastPara="1" rIns="91425" wrap="square" tIns="91425">
            <a:noAutofit/>
          </a:bodyPr>
          <a:lstStyle/>
          <a:p>
            <a:pPr indent="0" lvl="0" marL="0" rtl="0">
              <a:lnSpc>
                <a:spcPct val="120000"/>
              </a:lnSpc>
              <a:spcBef>
                <a:spcPts val="1800"/>
              </a:spcBef>
              <a:spcAft>
                <a:spcPts val="0"/>
              </a:spcAft>
              <a:buNone/>
            </a:pPr>
            <a:r>
              <a:rPr b="1" lang="en" sz="3600">
                <a:solidFill>
                  <a:schemeClr val="accent1"/>
                </a:solidFill>
                <a:latin typeface="PT Sans Narrow"/>
                <a:ea typeface="PT Sans Narrow"/>
                <a:cs typeface="PT Sans Narrow"/>
                <a:sym typeface="PT Sans Narrow"/>
              </a:rPr>
              <a:t>General Editors and IDEs with Python Support</a:t>
            </a:r>
            <a:endParaRPr b="1" sz="3600">
              <a:solidFill>
                <a:schemeClr val="accent1"/>
              </a:solidFill>
              <a:latin typeface="PT Sans Narrow"/>
              <a:ea typeface="PT Sans Narrow"/>
              <a:cs typeface="PT Sans Narrow"/>
              <a:sym typeface="PT Sans Narrow"/>
            </a:endParaRPr>
          </a:p>
          <a:p>
            <a:pPr indent="0" lvl="0" marL="0">
              <a:spcBef>
                <a:spcPts val="400"/>
              </a:spcBef>
              <a:spcAft>
                <a:spcPts val="0"/>
              </a:spcAft>
              <a:buNone/>
            </a:pPr>
            <a:r>
              <a:t/>
            </a:r>
            <a:endParaRPr/>
          </a:p>
        </p:txBody>
      </p:sp>
      <p:sp>
        <p:nvSpPr>
          <p:cNvPr id="147" name="Google Shape;147;p16"/>
          <p:cNvSpPr txBox="1"/>
          <p:nvPr>
            <p:ph idx="1" type="body"/>
          </p:nvPr>
        </p:nvSpPr>
        <p:spPr>
          <a:xfrm>
            <a:off x="853500" y="1264575"/>
            <a:ext cx="7505700" cy="2448000"/>
          </a:xfrm>
          <a:prstGeom prst="rect">
            <a:avLst/>
          </a:prstGeom>
        </p:spPr>
        <p:txBody>
          <a:bodyPr anchorCtr="0" anchor="t" bIns="91425" lIns="91425" spcFirstLastPara="1" rIns="91425" wrap="square" tIns="91425">
            <a:noAutofit/>
          </a:bodyPr>
          <a:lstStyle/>
          <a:p>
            <a:pPr indent="-381000" lvl="0" marL="457200" rtl="0">
              <a:lnSpc>
                <a:spcPct val="120000"/>
              </a:lnSpc>
              <a:spcBef>
                <a:spcPts val="1400"/>
              </a:spcBef>
              <a:spcAft>
                <a:spcPts val="0"/>
              </a:spcAft>
              <a:buSzPts val="2400"/>
              <a:buFont typeface="PT Sans Narrow"/>
              <a:buChar char="★"/>
            </a:pPr>
            <a:r>
              <a:rPr lang="en" sz="2400">
                <a:solidFill>
                  <a:srgbClr val="222222"/>
                </a:solidFill>
                <a:latin typeface="PT Sans Narrow"/>
                <a:ea typeface="PT Sans Narrow"/>
                <a:cs typeface="PT Sans Narrow"/>
                <a:sym typeface="PT Sans Narrow"/>
              </a:rPr>
              <a:t>Eclipse + PyDev</a:t>
            </a:r>
            <a:endParaRPr sz="2400">
              <a:solidFill>
                <a:srgbClr val="222222"/>
              </a:solidFill>
              <a:latin typeface="PT Sans Narrow"/>
              <a:ea typeface="PT Sans Narrow"/>
              <a:cs typeface="PT Sans Narrow"/>
              <a:sym typeface="PT Sans Narrow"/>
            </a:endParaRPr>
          </a:p>
          <a:p>
            <a:pPr indent="-381000" lvl="0" marL="457200" rtl="0">
              <a:lnSpc>
                <a:spcPct val="120000"/>
              </a:lnSpc>
              <a:spcBef>
                <a:spcPts val="0"/>
              </a:spcBef>
              <a:spcAft>
                <a:spcPts val="0"/>
              </a:spcAft>
              <a:buSzPts val="2400"/>
              <a:buFont typeface="PT Sans Narrow"/>
              <a:buChar char="★"/>
            </a:pPr>
            <a:r>
              <a:rPr lang="en" sz="2400">
                <a:solidFill>
                  <a:srgbClr val="222222"/>
                </a:solidFill>
                <a:latin typeface="PT Sans Narrow"/>
                <a:ea typeface="PT Sans Narrow"/>
                <a:cs typeface="PT Sans Narrow"/>
                <a:sym typeface="PT Sans Narrow"/>
              </a:rPr>
              <a:t>Sublime Text</a:t>
            </a:r>
            <a:endParaRPr sz="2400">
              <a:solidFill>
                <a:srgbClr val="222222"/>
              </a:solidFill>
              <a:latin typeface="PT Sans Narrow"/>
              <a:ea typeface="PT Sans Narrow"/>
              <a:cs typeface="PT Sans Narrow"/>
              <a:sym typeface="PT Sans Narrow"/>
            </a:endParaRPr>
          </a:p>
          <a:p>
            <a:pPr indent="-381000" lvl="0" marL="457200" rtl="0">
              <a:lnSpc>
                <a:spcPct val="120000"/>
              </a:lnSpc>
              <a:spcBef>
                <a:spcPts val="0"/>
              </a:spcBef>
              <a:spcAft>
                <a:spcPts val="0"/>
              </a:spcAft>
              <a:buSzPts val="2400"/>
              <a:buFont typeface="PT Sans Narrow"/>
              <a:buChar char="★"/>
            </a:pPr>
            <a:r>
              <a:rPr lang="en" sz="2400">
                <a:solidFill>
                  <a:srgbClr val="222222"/>
                </a:solidFill>
                <a:latin typeface="PT Sans Narrow"/>
                <a:ea typeface="PT Sans Narrow"/>
                <a:cs typeface="PT Sans Narrow"/>
                <a:sym typeface="PT Sans Narrow"/>
              </a:rPr>
              <a:t>Atom</a:t>
            </a:r>
            <a:endParaRPr sz="2400">
              <a:solidFill>
                <a:srgbClr val="222222"/>
              </a:solidFill>
              <a:latin typeface="PT Sans Narrow"/>
              <a:ea typeface="PT Sans Narrow"/>
              <a:cs typeface="PT Sans Narrow"/>
              <a:sym typeface="PT Sans Narrow"/>
            </a:endParaRPr>
          </a:p>
          <a:p>
            <a:pPr indent="-381000" lvl="0" marL="457200" rtl="0">
              <a:lnSpc>
                <a:spcPct val="120000"/>
              </a:lnSpc>
              <a:spcBef>
                <a:spcPts val="0"/>
              </a:spcBef>
              <a:spcAft>
                <a:spcPts val="0"/>
              </a:spcAft>
              <a:buSzPts val="2400"/>
              <a:buFont typeface="PT Sans Narrow"/>
              <a:buChar char="★"/>
            </a:pPr>
            <a:r>
              <a:rPr lang="en" sz="2400">
                <a:solidFill>
                  <a:srgbClr val="222222"/>
                </a:solidFill>
                <a:latin typeface="PT Sans Narrow"/>
                <a:ea typeface="PT Sans Narrow"/>
                <a:cs typeface="PT Sans Narrow"/>
                <a:sym typeface="PT Sans Narrow"/>
              </a:rPr>
              <a:t>GNU Emacs</a:t>
            </a:r>
            <a:endParaRPr sz="2400">
              <a:solidFill>
                <a:srgbClr val="222222"/>
              </a:solidFill>
              <a:latin typeface="PT Sans Narrow"/>
              <a:ea typeface="PT Sans Narrow"/>
              <a:cs typeface="PT Sans Narrow"/>
              <a:sym typeface="PT Sans Narrow"/>
            </a:endParaRPr>
          </a:p>
          <a:p>
            <a:pPr indent="-381000" lvl="0" marL="457200" rtl="0">
              <a:lnSpc>
                <a:spcPct val="120000"/>
              </a:lnSpc>
              <a:spcBef>
                <a:spcPts val="0"/>
              </a:spcBef>
              <a:spcAft>
                <a:spcPts val="0"/>
              </a:spcAft>
              <a:buSzPts val="2400"/>
              <a:buFont typeface="PT Sans Narrow"/>
              <a:buChar char="★"/>
            </a:pPr>
            <a:r>
              <a:rPr lang="en" sz="2400">
                <a:solidFill>
                  <a:srgbClr val="222222"/>
                </a:solidFill>
                <a:latin typeface="PT Sans Narrow"/>
                <a:ea typeface="PT Sans Narrow"/>
                <a:cs typeface="PT Sans Narrow"/>
                <a:sym typeface="PT Sans Narrow"/>
              </a:rPr>
              <a:t>Vi / Vim</a:t>
            </a:r>
            <a:endParaRPr sz="2400">
              <a:solidFill>
                <a:srgbClr val="222222"/>
              </a:solidFill>
              <a:latin typeface="PT Sans Narrow"/>
              <a:ea typeface="PT Sans Narrow"/>
              <a:cs typeface="PT Sans Narrow"/>
              <a:sym typeface="PT Sans Narrow"/>
            </a:endParaRPr>
          </a:p>
          <a:p>
            <a:pPr indent="-381000" lvl="0" marL="457200" rtl="0">
              <a:lnSpc>
                <a:spcPct val="120000"/>
              </a:lnSpc>
              <a:spcBef>
                <a:spcPts val="0"/>
              </a:spcBef>
              <a:spcAft>
                <a:spcPts val="0"/>
              </a:spcAft>
              <a:buSzPts val="2400"/>
              <a:buFont typeface="PT Sans Narrow"/>
              <a:buChar char="★"/>
            </a:pPr>
            <a:r>
              <a:rPr lang="en" sz="2400">
                <a:solidFill>
                  <a:srgbClr val="222222"/>
                </a:solidFill>
                <a:latin typeface="PT Sans Narrow"/>
                <a:ea typeface="PT Sans Narrow"/>
                <a:cs typeface="PT Sans Narrow"/>
                <a:sym typeface="PT Sans Narrow"/>
              </a:rPr>
              <a:t>Visual Studio</a:t>
            </a:r>
            <a:endParaRPr sz="2400">
              <a:solidFill>
                <a:srgbClr val="222222"/>
              </a:solidFill>
              <a:latin typeface="PT Sans Narrow"/>
              <a:ea typeface="PT Sans Narrow"/>
              <a:cs typeface="PT Sans Narrow"/>
              <a:sym typeface="PT Sans Narrow"/>
            </a:endParaRPr>
          </a:p>
          <a:p>
            <a:pPr indent="-381000" lvl="0" marL="457200" rtl="0">
              <a:lnSpc>
                <a:spcPct val="120000"/>
              </a:lnSpc>
              <a:spcBef>
                <a:spcPts val="0"/>
              </a:spcBef>
              <a:spcAft>
                <a:spcPts val="0"/>
              </a:spcAft>
              <a:buSzPts val="2400"/>
              <a:buFont typeface="PT Sans Narrow"/>
              <a:buChar char="★"/>
            </a:pPr>
            <a:r>
              <a:rPr lang="en" sz="2400">
                <a:solidFill>
                  <a:srgbClr val="222222"/>
                </a:solidFill>
                <a:latin typeface="PT Sans Narrow"/>
                <a:ea typeface="PT Sans Narrow"/>
                <a:cs typeface="PT Sans Narrow"/>
                <a:sym typeface="PT Sans Narrow"/>
              </a:rPr>
              <a:t>Visual Studio Code</a:t>
            </a:r>
            <a:endParaRPr sz="2400">
              <a:solidFill>
                <a:srgbClr val="222222"/>
              </a:solidFill>
              <a:latin typeface="PT Sans Narrow"/>
              <a:ea typeface="PT Sans Narrow"/>
              <a:cs typeface="PT Sans Narrow"/>
              <a:sym typeface="PT Sans Narrow"/>
            </a:endParaRPr>
          </a:p>
          <a:p>
            <a:pPr indent="0" lvl="0" marL="457200">
              <a:spcBef>
                <a:spcPts val="4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392350"/>
            <a:ext cx="6714000" cy="954600"/>
          </a:xfrm>
          <a:prstGeom prst="rect">
            <a:avLst/>
          </a:prstGeom>
          <a:solidFill>
            <a:srgbClr val="FFF2CC"/>
          </a:solidFill>
        </p:spPr>
        <p:txBody>
          <a:bodyPr anchorCtr="0" anchor="t" bIns="91425" lIns="91425" spcFirstLastPara="1" rIns="91425" wrap="square" tIns="91425">
            <a:noAutofit/>
          </a:bodyPr>
          <a:lstStyle/>
          <a:p>
            <a:pPr indent="0" lvl="0" marL="0" rtl="0">
              <a:lnSpc>
                <a:spcPct val="120000"/>
              </a:lnSpc>
              <a:spcBef>
                <a:spcPts val="1800"/>
              </a:spcBef>
              <a:spcAft>
                <a:spcPts val="0"/>
              </a:spcAft>
              <a:buNone/>
            </a:pPr>
            <a:r>
              <a:rPr b="1" lang="en" sz="3600">
                <a:solidFill>
                  <a:schemeClr val="accent1"/>
                </a:solidFill>
                <a:latin typeface="PT Sans Narrow"/>
                <a:ea typeface="PT Sans Narrow"/>
                <a:cs typeface="PT Sans Narrow"/>
                <a:sym typeface="PT Sans Narrow"/>
              </a:rPr>
              <a:t>Python-Specific Editors and IDEs</a:t>
            </a:r>
            <a:endParaRPr b="1" sz="3600">
              <a:solidFill>
                <a:schemeClr val="accent1"/>
              </a:solidFill>
              <a:latin typeface="PT Sans Narrow"/>
              <a:ea typeface="PT Sans Narrow"/>
              <a:cs typeface="PT Sans Narrow"/>
              <a:sym typeface="PT Sans Narrow"/>
            </a:endParaRPr>
          </a:p>
          <a:p>
            <a:pPr indent="0" lvl="0" marL="0">
              <a:spcBef>
                <a:spcPts val="400"/>
              </a:spcBef>
              <a:spcAft>
                <a:spcPts val="0"/>
              </a:spcAft>
              <a:buNone/>
            </a:pPr>
            <a:r>
              <a:t/>
            </a:r>
            <a:endParaRPr/>
          </a:p>
        </p:txBody>
      </p:sp>
      <p:sp>
        <p:nvSpPr>
          <p:cNvPr id="153" name="Google Shape;153;p17"/>
          <p:cNvSpPr txBox="1"/>
          <p:nvPr>
            <p:ph idx="1" type="body"/>
          </p:nvPr>
        </p:nvSpPr>
        <p:spPr>
          <a:xfrm>
            <a:off x="695525" y="1558100"/>
            <a:ext cx="7505700" cy="2448000"/>
          </a:xfrm>
          <a:prstGeom prst="rect">
            <a:avLst/>
          </a:prstGeom>
        </p:spPr>
        <p:txBody>
          <a:bodyPr anchorCtr="0" anchor="t" bIns="91425" lIns="91425" spcFirstLastPara="1" rIns="91425" wrap="square" tIns="91425">
            <a:noAutofit/>
          </a:bodyPr>
          <a:lstStyle/>
          <a:p>
            <a:pPr indent="-381000" lvl="0" marL="457200" rtl="0">
              <a:lnSpc>
                <a:spcPct val="120000"/>
              </a:lnSpc>
              <a:spcBef>
                <a:spcPts val="1400"/>
              </a:spcBef>
              <a:spcAft>
                <a:spcPts val="0"/>
              </a:spcAft>
              <a:buSzPts val="2400"/>
              <a:buFont typeface="PT Sans Narrow"/>
              <a:buChar char="★"/>
            </a:pPr>
            <a:r>
              <a:rPr lang="en" sz="2400">
                <a:solidFill>
                  <a:srgbClr val="222222"/>
                </a:solidFill>
                <a:latin typeface="PT Sans Narrow"/>
                <a:ea typeface="PT Sans Narrow"/>
                <a:cs typeface="PT Sans Narrow"/>
                <a:sym typeface="PT Sans Narrow"/>
              </a:rPr>
              <a:t>PyCharm</a:t>
            </a:r>
            <a:endParaRPr sz="2400">
              <a:solidFill>
                <a:srgbClr val="222222"/>
              </a:solidFill>
              <a:latin typeface="PT Sans Narrow"/>
              <a:ea typeface="PT Sans Narrow"/>
              <a:cs typeface="PT Sans Narrow"/>
              <a:sym typeface="PT Sans Narrow"/>
            </a:endParaRPr>
          </a:p>
          <a:p>
            <a:pPr indent="-381000" lvl="1" marL="914400" rtl="0">
              <a:lnSpc>
                <a:spcPct val="120000"/>
              </a:lnSpc>
              <a:spcBef>
                <a:spcPts val="0"/>
              </a:spcBef>
              <a:spcAft>
                <a:spcPts val="0"/>
              </a:spcAft>
              <a:buClr>
                <a:srgbClr val="222222"/>
              </a:buClr>
              <a:buSzPts val="2400"/>
              <a:buFont typeface="PT Sans Narrow"/>
              <a:buChar char="○"/>
            </a:pPr>
            <a:r>
              <a:rPr lang="en" sz="2400">
                <a:solidFill>
                  <a:srgbClr val="222222"/>
                </a:solidFill>
                <a:highlight>
                  <a:srgbClr val="FFFFFF"/>
                </a:highlight>
                <a:latin typeface="PT Sans Narrow"/>
                <a:ea typeface="PT Sans Narrow"/>
                <a:cs typeface="PT Sans Narrow"/>
                <a:sym typeface="PT Sans Narrow"/>
              </a:rPr>
              <a:t>Website: </a:t>
            </a:r>
            <a:r>
              <a:rPr lang="en" sz="2400" u="sng">
                <a:solidFill>
                  <a:srgbClr val="3676AB"/>
                </a:solidFill>
                <a:highlight>
                  <a:srgbClr val="FFFFFF"/>
                </a:highlight>
                <a:latin typeface="PT Sans Narrow"/>
                <a:ea typeface="PT Sans Narrow"/>
                <a:cs typeface="PT Sans Narrow"/>
                <a:sym typeface="PT Sans Narrow"/>
                <a:hlinkClick r:id="rId3"/>
              </a:rPr>
              <a:t>https://www.jetbrains.com/pycharm/</a:t>
            </a:r>
            <a:endParaRPr sz="2400">
              <a:solidFill>
                <a:srgbClr val="222222"/>
              </a:solidFill>
              <a:latin typeface="PT Sans Narrow"/>
              <a:ea typeface="PT Sans Narrow"/>
              <a:cs typeface="PT Sans Narrow"/>
              <a:sym typeface="PT Sans Narrow"/>
            </a:endParaRPr>
          </a:p>
          <a:p>
            <a:pPr indent="-381000" lvl="0" marL="457200" rtl="0">
              <a:lnSpc>
                <a:spcPct val="120000"/>
              </a:lnSpc>
              <a:spcBef>
                <a:spcPts val="0"/>
              </a:spcBef>
              <a:spcAft>
                <a:spcPts val="0"/>
              </a:spcAft>
              <a:buSzPts val="2400"/>
              <a:buFont typeface="PT Sans Narrow"/>
              <a:buChar char="★"/>
            </a:pPr>
            <a:r>
              <a:rPr lang="en" sz="2400">
                <a:solidFill>
                  <a:srgbClr val="222222"/>
                </a:solidFill>
                <a:latin typeface="PT Sans Narrow"/>
                <a:ea typeface="PT Sans Narrow"/>
                <a:cs typeface="PT Sans Narrow"/>
                <a:sym typeface="PT Sans Narrow"/>
              </a:rPr>
              <a:t>Spyder</a:t>
            </a:r>
            <a:endParaRPr sz="2400">
              <a:solidFill>
                <a:srgbClr val="222222"/>
              </a:solidFill>
              <a:latin typeface="PT Sans Narrow"/>
              <a:ea typeface="PT Sans Narrow"/>
              <a:cs typeface="PT Sans Narrow"/>
              <a:sym typeface="PT Sans Narrow"/>
            </a:endParaRPr>
          </a:p>
          <a:p>
            <a:pPr indent="-381000" lvl="1" marL="914400" rtl="0">
              <a:lnSpc>
                <a:spcPct val="120000"/>
              </a:lnSpc>
              <a:spcBef>
                <a:spcPts val="0"/>
              </a:spcBef>
              <a:spcAft>
                <a:spcPts val="0"/>
              </a:spcAft>
              <a:buClr>
                <a:srgbClr val="222222"/>
              </a:buClr>
              <a:buSzPts val="2400"/>
              <a:buFont typeface="PT Sans Narrow"/>
              <a:buChar char="○"/>
            </a:pPr>
            <a:r>
              <a:rPr lang="en" sz="2400">
                <a:solidFill>
                  <a:srgbClr val="222222"/>
                </a:solidFill>
                <a:highlight>
                  <a:srgbClr val="FFFFFF"/>
                </a:highlight>
                <a:latin typeface="PT Sans Narrow"/>
                <a:ea typeface="PT Sans Narrow"/>
                <a:cs typeface="PT Sans Narrow"/>
                <a:sym typeface="PT Sans Narrow"/>
              </a:rPr>
              <a:t>Website: </a:t>
            </a:r>
            <a:r>
              <a:rPr lang="en" sz="2400" u="sng">
                <a:solidFill>
                  <a:srgbClr val="3676AB"/>
                </a:solidFill>
                <a:highlight>
                  <a:srgbClr val="FFFFFF"/>
                </a:highlight>
                <a:latin typeface="PT Sans Narrow"/>
                <a:ea typeface="PT Sans Narrow"/>
                <a:cs typeface="PT Sans Narrow"/>
                <a:sym typeface="PT Sans Narrow"/>
                <a:hlinkClick r:id="rId4"/>
              </a:rPr>
              <a:t>https://github.com/spyder-ide/spyder</a:t>
            </a:r>
            <a:endParaRPr sz="2400">
              <a:solidFill>
                <a:srgbClr val="222222"/>
              </a:solidFill>
              <a:latin typeface="PT Sans Narrow"/>
              <a:ea typeface="PT Sans Narrow"/>
              <a:cs typeface="PT Sans Narrow"/>
              <a:sym typeface="PT Sans Narrow"/>
            </a:endParaRPr>
          </a:p>
          <a:p>
            <a:pPr indent="-381000" lvl="0" marL="457200" rtl="0">
              <a:lnSpc>
                <a:spcPct val="120000"/>
              </a:lnSpc>
              <a:spcBef>
                <a:spcPts val="0"/>
              </a:spcBef>
              <a:spcAft>
                <a:spcPts val="0"/>
              </a:spcAft>
              <a:buSzPts val="2400"/>
              <a:buFont typeface="PT Sans Narrow"/>
              <a:buChar char="★"/>
            </a:pPr>
            <a:r>
              <a:rPr lang="en" sz="2400">
                <a:solidFill>
                  <a:srgbClr val="222222"/>
                </a:solidFill>
                <a:latin typeface="PT Sans Narrow"/>
                <a:ea typeface="PT Sans Narrow"/>
                <a:cs typeface="PT Sans Narrow"/>
                <a:sym typeface="PT Sans Narrow"/>
              </a:rPr>
              <a:t>Thonny</a:t>
            </a:r>
            <a:endParaRPr sz="2400">
              <a:solidFill>
                <a:srgbClr val="222222"/>
              </a:solidFill>
              <a:latin typeface="PT Sans Narrow"/>
              <a:ea typeface="PT Sans Narrow"/>
              <a:cs typeface="PT Sans Narrow"/>
              <a:sym typeface="PT Sans Narrow"/>
            </a:endParaRPr>
          </a:p>
          <a:p>
            <a:pPr indent="-381000" lvl="1" marL="914400" rtl="0">
              <a:lnSpc>
                <a:spcPct val="120000"/>
              </a:lnSpc>
              <a:spcBef>
                <a:spcPts val="0"/>
              </a:spcBef>
              <a:spcAft>
                <a:spcPts val="0"/>
              </a:spcAft>
              <a:buClr>
                <a:srgbClr val="222222"/>
              </a:buClr>
              <a:buSzPts val="2400"/>
              <a:buFont typeface="PT Sans Narrow"/>
              <a:buChar char="○"/>
            </a:pPr>
            <a:r>
              <a:rPr lang="en" sz="2400">
                <a:solidFill>
                  <a:srgbClr val="222222"/>
                </a:solidFill>
                <a:highlight>
                  <a:srgbClr val="FFFFFF"/>
                </a:highlight>
                <a:latin typeface="PT Sans Narrow"/>
                <a:ea typeface="PT Sans Narrow"/>
                <a:cs typeface="PT Sans Narrow"/>
                <a:sym typeface="PT Sans Narrow"/>
              </a:rPr>
              <a:t>Website: </a:t>
            </a:r>
            <a:r>
              <a:rPr lang="en" sz="2400" u="sng">
                <a:solidFill>
                  <a:srgbClr val="3676AB"/>
                </a:solidFill>
                <a:highlight>
                  <a:srgbClr val="FFFFFF"/>
                </a:highlight>
                <a:latin typeface="PT Sans Narrow"/>
                <a:ea typeface="PT Sans Narrow"/>
                <a:cs typeface="PT Sans Narrow"/>
                <a:sym typeface="PT Sans Narrow"/>
                <a:hlinkClick r:id="rId5"/>
              </a:rPr>
              <a:t>http://thonny.org/</a:t>
            </a:r>
            <a:endParaRPr sz="2400">
              <a:solidFill>
                <a:srgbClr val="222222"/>
              </a:solidFill>
              <a:latin typeface="PT Sans Narrow"/>
              <a:ea typeface="PT Sans Narrow"/>
              <a:cs typeface="PT Sans Narrow"/>
              <a:sym typeface="PT Sans Narrow"/>
            </a:endParaRPr>
          </a:p>
          <a:p>
            <a:pPr indent="0" lvl="0" marL="457200">
              <a:spcBef>
                <a:spcPts val="400"/>
              </a:spcBef>
              <a:spcAft>
                <a:spcPts val="1600"/>
              </a:spcAft>
              <a:buNone/>
            </a:pPr>
            <a:r>
              <a:t/>
            </a:r>
            <a:endParaRPr sz="1800">
              <a:latin typeface="PT Sans Narrow"/>
              <a:ea typeface="PT Sans Narrow"/>
              <a:cs typeface="PT Sans Narrow"/>
              <a:sym typeface="PT Sans Narr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8"/>
          <p:cNvSpPr txBox="1"/>
          <p:nvPr>
            <p:ph idx="1" type="body"/>
          </p:nvPr>
        </p:nvSpPr>
        <p:spPr>
          <a:xfrm>
            <a:off x="844650" y="1139950"/>
            <a:ext cx="7693200" cy="3058500"/>
          </a:xfrm>
          <a:prstGeom prst="rect">
            <a:avLst/>
          </a:prstGeom>
        </p:spPr>
        <p:txBody>
          <a:bodyPr anchorCtr="0" anchor="t" bIns="91425" lIns="91425" spcFirstLastPara="1" rIns="91425" wrap="square" tIns="91425">
            <a:noAutofit/>
          </a:bodyPr>
          <a:lstStyle/>
          <a:p>
            <a:pPr indent="0" lvl="0" marL="0" rtl="0" algn="ctr">
              <a:spcBef>
                <a:spcPts val="2400"/>
              </a:spcBef>
              <a:spcAft>
                <a:spcPts val="0"/>
              </a:spcAft>
              <a:buNone/>
            </a:pPr>
            <a:r>
              <a:rPr b="1" lang="en" sz="4800">
                <a:solidFill>
                  <a:schemeClr val="accent1"/>
                </a:solidFill>
                <a:latin typeface="PT Sans Narrow"/>
                <a:ea typeface="PT Sans Narrow"/>
                <a:cs typeface="PT Sans Narrow"/>
                <a:sym typeface="PT Sans Narrow"/>
              </a:rPr>
              <a:t>Installing Python on Windows [Pycharm IDE]</a:t>
            </a:r>
            <a:endParaRPr b="1" sz="4800">
              <a:solidFill>
                <a:schemeClr val="accent1"/>
              </a:solidFill>
              <a:latin typeface="PT Sans Narrow"/>
              <a:ea typeface="PT Sans Narrow"/>
              <a:cs typeface="PT Sans Narrow"/>
              <a:sym typeface="PT Sans Narrow"/>
            </a:endParaRPr>
          </a:p>
          <a:p>
            <a:pPr indent="0" lvl="0" marL="0">
              <a:spcBef>
                <a:spcPts val="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nSpc>
                <a:spcPct val="155000"/>
              </a:lnSpc>
              <a:spcBef>
                <a:spcPts val="1800"/>
              </a:spcBef>
              <a:spcAft>
                <a:spcPts val="0"/>
              </a:spcAft>
              <a:buNone/>
            </a:pPr>
            <a:r>
              <a:t/>
            </a:r>
            <a:endParaRPr b="1" sz="1950">
              <a:solidFill>
                <a:srgbClr val="343434"/>
              </a:solidFill>
              <a:latin typeface="Calibri"/>
              <a:ea typeface="Calibri"/>
              <a:cs typeface="Calibri"/>
              <a:sym typeface="Calibri"/>
            </a:endParaRPr>
          </a:p>
          <a:p>
            <a:pPr indent="0" lvl="0" marL="0">
              <a:spcBef>
                <a:spcPts val="400"/>
              </a:spcBef>
              <a:spcAft>
                <a:spcPts val="0"/>
              </a:spcAft>
              <a:buNone/>
            </a:pPr>
            <a:r>
              <a:t/>
            </a:r>
            <a:endParaRPr/>
          </a:p>
        </p:txBody>
      </p:sp>
      <p:sp>
        <p:nvSpPr>
          <p:cNvPr id="164" name="Google Shape;164;p19"/>
          <p:cNvSpPr txBox="1"/>
          <p:nvPr>
            <p:ph idx="1" type="body"/>
          </p:nvPr>
        </p:nvSpPr>
        <p:spPr>
          <a:xfrm>
            <a:off x="475800" y="335750"/>
            <a:ext cx="7998300" cy="7173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1600"/>
              </a:spcAft>
              <a:buNone/>
            </a:pPr>
            <a:r>
              <a:rPr b="1" lang="en" sz="1400">
                <a:solidFill>
                  <a:srgbClr val="343434"/>
                </a:solidFill>
                <a:highlight>
                  <a:srgbClr val="FFFFFF"/>
                </a:highlight>
                <a:latin typeface="PT Sans Narrow"/>
                <a:ea typeface="PT Sans Narrow"/>
                <a:cs typeface="PT Sans Narrow"/>
                <a:sym typeface="PT Sans Narrow"/>
              </a:rPr>
              <a:t>Step 1)</a:t>
            </a:r>
            <a:r>
              <a:rPr lang="en" sz="1400">
                <a:solidFill>
                  <a:srgbClr val="343434"/>
                </a:solidFill>
                <a:highlight>
                  <a:srgbClr val="FFFFFF"/>
                </a:highlight>
                <a:latin typeface="PT Sans Narrow"/>
                <a:ea typeface="PT Sans Narrow"/>
                <a:cs typeface="PT Sans Narrow"/>
                <a:sym typeface="PT Sans Narrow"/>
              </a:rPr>
              <a:t> To download and install Python visit the official website of Python </a:t>
            </a:r>
            <a:r>
              <a:rPr lang="en" sz="1400">
                <a:solidFill>
                  <a:srgbClr val="3676AB"/>
                </a:solidFill>
                <a:highlight>
                  <a:srgbClr val="FFFFFF"/>
                </a:highlight>
                <a:latin typeface="PT Sans Narrow"/>
                <a:ea typeface="PT Sans Narrow"/>
                <a:cs typeface="PT Sans Narrow"/>
                <a:sym typeface="PT Sans Narrow"/>
              </a:rPr>
              <a:t>http://www.python.org/downloads/ </a:t>
            </a:r>
            <a:r>
              <a:rPr lang="en" sz="1400">
                <a:solidFill>
                  <a:srgbClr val="343434"/>
                </a:solidFill>
                <a:highlight>
                  <a:srgbClr val="FFFFFF"/>
                </a:highlight>
                <a:latin typeface="PT Sans Narrow"/>
                <a:ea typeface="PT Sans Narrow"/>
                <a:cs typeface="PT Sans Narrow"/>
                <a:sym typeface="PT Sans Narrow"/>
              </a:rPr>
              <a:t>and choose your version. We have chosen Python version 3.6.3</a:t>
            </a:r>
            <a:endParaRPr sz="1400">
              <a:latin typeface="PT Sans Narrow"/>
              <a:ea typeface="PT Sans Narrow"/>
              <a:cs typeface="PT Sans Narrow"/>
              <a:sym typeface="PT Sans Narrow"/>
            </a:endParaRPr>
          </a:p>
        </p:txBody>
      </p:sp>
      <p:sp>
        <p:nvSpPr>
          <p:cNvPr id="165" name="Google Shape;165;p19"/>
          <p:cNvSpPr txBox="1"/>
          <p:nvPr/>
        </p:nvSpPr>
        <p:spPr>
          <a:xfrm>
            <a:off x="2554575" y="2657600"/>
            <a:ext cx="3955500" cy="4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66" name="Google Shape;166;p19"/>
          <p:cNvPicPr preferRelativeResize="0"/>
          <p:nvPr/>
        </p:nvPicPr>
        <p:blipFill>
          <a:blip r:embed="rId3">
            <a:alphaModFix/>
          </a:blip>
          <a:stretch>
            <a:fillRect/>
          </a:stretch>
        </p:blipFill>
        <p:spPr>
          <a:xfrm>
            <a:off x="1553850" y="1156079"/>
            <a:ext cx="6262850" cy="3519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819150" y="473825"/>
            <a:ext cx="7505700" cy="5082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0"/>
              </a:spcAft>
              <a:buNone/>
            </a:pPr>
            <a:r>
              <a:rPr b="1" lang="en" sz="1400">
                <a:solidFill>
                  <a:srgbClr val="343434"/>
                </a:solidFill>
                <a:highlight>
                  <a:srgbClr val="FFFFFF"/>
                </a:highlight>
                <a:latin typeface="PT Sans Narrow"/>
                <a:ea typeface="PT Sans Narrow"/>
                <a:cs typeface="PT Sans Narrow"/>
                <a:sym typeface="PT Sans Narrow"/>
              </a:rPr>
              <a:t>Step 2)</a:t>
            </a:r>
            <a:r>
              <a:rPr lang="en" sz="1400">
                <a:solidFill>
                  <a:srgbClr val="343434"/>
                </a:solidFill>
                <a:highlight>
                  <a:srgbClr val="FFFFFF"/>
                </a:highlight>
                <a:latin typeface="PT Sans Narrow"/>
                <a:ea typeface="PT Sans Narrow"/>
                <a:cs typeface="PT Sans Narrow"/>
                <a:sym typeface="PT Sans Narrow"/>
              </a:rPr>
              <a:t> Once the download is complete, run the exe for install Python. Now click on Install Now.</a:t>
            </a:r>
            <a:endParaRPr sz="1400">
              <a:latin typeface="PT Sans Narrow"/>
              <a:ea typeface="PT Sans Narrow"/>
              <a:cs typeface="PT Sans Narrow"/>
              <a:sym typeface="PT Sans Narrow"/>
            </a:endParaRPr>
          </a:p>
        </p:txBody>
      </p:sp>
      <p:pic>
        <p:nvPicPr>
          <p:cNvPr id="172" name="Google Shape;172;p20"/>
          <p:cNvPicPr preferRelativeResize="0"/>
          <p:nvPr/>
        </p:nvPicPr>
        <p:blipFill>
          <a:blip r:embed="rId3">
            <a:alphaModFix/>
          </a:blip>
          <a:stretch>
            <a:fillRect/>
          </a:stretch>
        </p:blipFill>
        <p:spPr>
          <a:xfrm>
            <a:off x="1891600" y="1139950"/>
            <a:ext cx="5740199" cy="347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2428500" y="495350"/>
            <a:ext cx="4729500" cy="493500"/>
          </a:xfrm>
          <a:prstGeom prst="rect">
            <a:avLst/>
          </a:prstGeom>
          <a:solidFill>
            <a:srgbClr val="FFE599"/>
          </a:solidFill>
        </p:spPr>
        <p:txBody>
          <a:bodyPr anchorCtr="0" anchor="t" bIns="91425" lIns="91425" spcFirstLastPara="1" rIns="91425" wrap="square" tIns="91425">
            <a:noAutofit/>
          </a:bodyPr>
          <a:lstStyle/>
          <a:p>
            <a:pPr indent="0" lvl="0" marL="0" algn="ctr">
              <a:spcBef>
                <a:spcPts val="0"/>
              </a:spcBef>
              <a:spcAft>
                <a:spcPts val="0"/>
              </a:spcAft>
              <a:buNone/>
            </a:pPr>
            <a:r>
              <a:rPr b="1" lang="en" sz="1400">
                <a:solidFill>
                  <a:srgbClr val="343434"/>
                </a:solidFill>
                <a:highlight>
                  <a:srgbClr val="FFFFFF"/>
                </a:highlight>
                <a:latin typeface="PT Sans Narrow"/>
                <a:ea typeface="PT Sans Narrow"/>
                <a:cs typeface="PT Sans Narrow"/>
                <a:sym typeface="PT Sans Narrow"/>
              </a:rPr>
              <a:t>Step 3)</a:t>
            </a:r>
            <a:r>
              <a:rPr lang="en" sz="1400">
                <a:solidFill>
                  <a:srgbClr val="343434"/>
                </a:solidFill>
                <a:highlight>
                  <a:srgbClr val="FFFFFF"/>
                </a:highlight>
                <a:latin typeface="PT Sans Narrow"/>
                <a:ea typeface="PT Sans Narrow"/>
                <a:cs typeface="PT Sans Narrow"/>
                <a:sym typeface="PT Sans Narrow"/>
              </a:rPr>
              <a:t> You can see Python installing at this point.</a:t>
            </a:r>
            <a:endParaRPr sz="1400">
              <a:latin typeface="PT Sans Narrow"/>
              <a:ea typeface="PT Sans Narrow"/>
              <a:cs typeface="PT Sans Narrow"/>
              <a:sym typeface="PT Sans Narrow"/>
            </a:endParaRPr>
          </a:p>
        </p:txBody>
      </p:sp>
      <p:pic>
        <p:nvPicPr>
          <p:cNvPr id="178" name="Google Shape;178;p21"/>
          <p:cNvPicPr preferRelativeResize="0"/>
          <p:nvPr/>
        </p:nvPicPr>
        <p:blipFill>
          <a:blip r:embed="rId3">
            <a:alphaModFix/>
          </a:blip>
          <a:stretch>
            <a:fillRect/>
          </a:stretch>
        </p:blipFill>
        <p:spPr>
          <a:xfrm>
            <a:off x="1902175" y="1239175"/>
            <a:ext cx="5960700" cy="3351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